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F8"/>
    <a:srgbClr val="47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04" autoAdjust="0"/>
  </p:normalViewPr>
  <p:slideViewPr>
    <p:cSldViewPr snapToGrid="0">
      <p:cViewPr>
        <p:scale>
          <a:sx n="80" d="100"/>
          <a:sy n="80" d="100"/>
        </p:scale>
        <p:origin x="-53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C8BA-59FB-3A4E-99B8-98BB89F8110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6C6F-F716-C04F-9410-D63BE30A4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6C6F-F716-C04F-9410-D63BE30A4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6C6F-F716-C04F-9410-D63BE30A4A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5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7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70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56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2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6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49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DCE9-6ABA-4A26-8FF4-D31ADC0BC195}" type="datetimeFigureOut">
              <a:rPr lang="nl-NL" smtClean="0"/>
              <a:t>31-7-2018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6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84daGgsncAhVN6qQKHSx4AMIQjRx6BAgBEAU&amp;url=http%3A%2F%2Fwww.hugovandermolen.nl%2Fbrieven%2Ftextile.php&amp;psig=AOvVaw1A5uasq86qV02xwP0aY2Fz&amp;ust=15331153654208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9393" y="1248229"/>
            <a:ext cx="9144000" cy="23876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De </a:t>
            </a:r>
            <a:r>
              <a:rPr lang="en-US" dirty="0" err="1"/>
              <a:t>I</a:t>
            </a:r>
            <a:r>
              <a:rPr lang="en-US" dirty="0" err="1" smtClean="0"/>
              <a:t>ndustriële</a:t>
            </a:r>
            <a:r>
              <a:rPr lang="en-US" dirty="0" smtClean="0"/>
              <a:t> </a:t>
            </a:r>
            <a:r>
              <a:rPr lang="en-US" dirty="0" err="1" smtClean="0"/>
              <a:t>Revolutie</a:t>
            </a:r>
            <a:r>
              <a:rPr lang="en-US" dirty="0" smtClean="0"/>
              <a:t> in </a:t>
            </a:r>
            <a:r>
              <a:rPr lang="en-US" dirty="0" smtClean="0"/>
              <a:t>Nederland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747" y="3586868"/>
            <a:ext cx="9144000" cy="1655762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8" y="0"/>
            <a:ext cx="2155371" cy="68580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948552" y="3756201"/>
            <a:ext cx="1897100" cy="1912948"/>
          </a:xfrm>
          <a:prstGeom prst="donut">
            <a:avLst>
              <a:gd name="adj" fmla="val 35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Weinig industrie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Sommige Nederlandse bedrijven deden het enorm </a:t>
            </a:r>
            <a:r>
              <a:rPr lang="nl-NL" dirty="0" smtClean="0"/>
              <a:t>goed (Bijv. Philips).</a:t>
            </a:r>
            <a:endParaRPr lang="nl-NL" dirty="0"/>
          </a:p>
          <a:p>
            <a:r>
              <a:rPr lang="nl-NL" dirty="0"/>
              <a:t>Toch was er in Nederland minder industrie dan in veel andere Europese landen. </a:t>
            </a:r>
          </a:p>
          <a:p>
            <a:r>
              <a:rPr lang="nl-NL" dirty="0"/>
              <a:t>In 1880 werden in Engeland zeventig keer zoveel fabrieksproducten gemaakt als in Nederland. </a:t>
            </a:r>
          </a:p>
          <a:p>
            <a:r>
              <a:rPr lang="nl-NL" dirty="0"/>
              <a:t>De fabrieksproductie in </a:t>
            </a:r>
            <a:r>
              <a:rPr lang="nl-NL" dirty="0" err="1"/>
              <a:t>Belgie</a:t>
            </a:r>
            <a:r>
              <a:rPr lang="nl-NL" dirty="0"/>
              <a:t>̈ was in dat jaar vier keer groter dan die in Nederland. </a:t>
            </a:r>
          </a:p>
          <a:p>
            <a:r>
              <a:rPr lang="nl-NL" dirty="0"/>
              <a:t>Tussen 1880 en 1913 groeide de Nederlandse industrie snel, maar het verschil met de buurlanden bleef groot.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55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558" y="435266"/>
            <a:ext cx="8450883" cy="598746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187113" y="619887"/>
            <a:ext cx="4340291" cy="369332"/>
          </a:xfrm>
          <a:prstGeom prst="rect">
            <a:avLst/>
          </a:prstGeom>
          <a:solidFill>
            <a:srgbClr val="DB1E53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chemeClr val="bg1"/>
                </a:solidFill>
              </a:rPr>
              <a:t>Industrie in </a:t>
            </a:r>
            <a:r>
              <a:rPr lang="nl-NL" b="1">
                <a:solidFill>
                  <a:schemeClr val="bg1"/>
                </a:solidFill>
              </a:rPr>
              <a:t>Nederland tussen 1840 en 1913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4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dienstensector groeit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Door al deze bedrijvigheid steeg ook de vraag naar administratief en ondersteund personeel buiten de fabriekshallen.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Bijvoorbeeld: boekhouders, notarissen, verzekeringsagenten, administratief medewerkers, toezichthouders, enz.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Om deze mensen goed op te leiden kwamen er nieuwe technische en administratieve opleidingen, die weer vroegen om meer docenten.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aantal mensen in de </a:t>
            </a:r>
            <a:r>
              <a:rPr lang="nl-NL" b="1" dirty="0" smtClean="0">
                <a:solidFill>
                  <a:srgbClr val="0070C0"/>
                </a:solidFill>
              </a:rPr>
              <a:t>dienstensector</a:t>
            </a:r>
            <a:r>
              <a:rPr lang="nl-NL" dirty="0" smtClean="0"/>
              <a:t> groeide zelfs harder dan de industrie!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9298378" y="11875"/>
            <a:ext cx="2893621" cy="2006930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622969" y="264479"/>
            <a:ext cx="22444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1600" dirty="0" smtClean="0"/>
          </a:p>
          <a:p>
            <a:pPr lvl="0" algn="ctr"/>
            <a:r>
              <a:rPr lang="nl-NL" dirty="0"/>
              <a:t>Je kunt de opkomst en groei van de </a:t>
            </a:r>
            <a:r>
              <a:rPr lang="nl-NL" b="1" dirty="0">
                <a:solidFill>
                  <a:srgbClr val="00B050"/>
                </a:solidFill>
              </a:rPr>
              <a:t>dienstensector</a:t>
            </a:r>
            <a:r>
              <a:rPr lang="nl-NL" dirty="0"/>
              <a:t> verklaren. 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06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Leerdoelen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Je kunt uitleggen hoe de </a:t>
            </a:r>
            <a:r>
              <a:rPr lang="nl-NL" b="1" dirty="0">
                <a:solidFill>
                  <a:srgbClr val="00B050"/>
                </a:solidFill>
              </a:rPr>
              <a:t>Industriële Revolutie </a:t>
            </a:r>
            <a:r>
              <a:rPr lang="nl-NL" dirty="0"/>
              <a:t>verliep in Nederland.</a:t>
            </a:r>
          </a:p>
          <a:p>
            <a:pPr lvl="0"/>
            <a:r>
              <a:rPr lang="nl-NL" dirty="0"/>
              <a:t>Je kunt verklaren waarom de Industriële Revolutie in Nederland later op gang kwam dan in andere Europese landen.</a:t>
            </a:r>
          </a:p>
          <a:p>
            <a:pPr lvl="0"/>
            <a:r>
              <a:rPr lang="nl-NL" dirty="0"/>
              <a:t>Je kunt uitleggen waardoor de industrialisatie in Nederland na 1890 in een stroomversnelling kwam. </a:t>
            </a:r>
          </a:p>
          <a:p>
            <a:pPr lvl="0"/>
            <a:r>
              <a:rPr lang="nl-NL" dirty="0"/>
              <a:t>Je kunt de opkomst en groei van de </a:t>
            </a:r>
            <a:r>
              <a:rPr lang="nl-NL" b="1" dirty="0">
                <a:solidFill>
                  <a:srgbClr val="00B050"/>
                </a:solidFill>
              </a:rPr>
              <a:t>dienstensector</a:t>
            </a:r>
            <a:r>
              <a:rPr lang="nl-NL" dirty="0"/>
              <a:t> verklaren. </a:t>
            </a: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31615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wereldtentoonstelling van 1851 in Londen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" y="1971378"/>
            <a:ext cx="5374279" cy="41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998029" y="1971378"/>
            <a:ext cx="5834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1851 werd in Londen een wereldtentoonstelling gehouden, waar landen uit de hele wereld lieten zien hoe ver zij met hun industrie waren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 </a:t>
            </a:r>
            <a:endParaRPr lang="nl-NL" sz="2400" dirty="0"/>
          </a:p>
          <a:p>
            <a:r>
              <a:rPr lang="nl-NL" sz="2400" dirty="0"/>
              <a:t>Iedereen kon zien hoe modern de Britse industrie was.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Dit </a:t>
            </a:r>
            <a:r>
              <a:rPr lang="nl-NL" sz="2400" dirty="0"/>
              <a:t>in tegenstelling tot Nederland. Nederland liep op industrieel gebied ver achter op Engeland en andere landen. </a:t>
            </a:r>
            <a:endParaRPr lang="nl-NL" sz="2400" dirty="0" smtClean="0"/>
          </a:p>
          <a:p>
            <a:r>
              <a:rPr lang="nl-NL" sz="2400" b="1" dirty="0" smtClean="0">
                <a:solidFill>
                  <a:srgbClr val="00B050"/>
                </a:solidFill>
              </a:rPr>
              <a:t>Waarom </a:t>
            </a:r>
            <a:r>
              <a:rPr lang="nl-NL" sz="2400" b="1" dirty="0">
                <a:solidFill>
                  <a:srgbClr val="00B050"/>
                </a:solidFill>
              </a:rPr>
              <a:t>was dit?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47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 1: landbouw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In het midden van de negentiende eeuw werkte de helft van de Nederlandse bevolking in de landbouw. </a:t>
            </a:r>
          </a:p>
          <a:p>
            <a:r>
              <a:rPr lang="nl-NL" dirty="0"/>
              <a:t>Veel boeren in het westen van Nederland waren specialisten: zij produceerden </a:t>
            </a:r>
            <a:r>
              <a:rPr lang="nl-NL" dirty="0" err="1"/>
              <a:t>één</a:t>
            </a:r>
            <a:r>
              <a:rPr lang="nl-NL" dirty="0"/>
              <a:t> product, bijvoorbeeld boter, eieren of aardappelen. </a:t>
            </a:r>
          </a:p>
          <a:p>
            <a:r>
              <a:rPr lang="nl-NL" dirty="0"/>
              <a:t>Een groot deel van die producten werd verkocht in het buitenland, vooral in </a:t>
            </a:r>
            <a:r>
              <a:rPr lang="nl-NL" dirty="0" smtClean="0"/>
              <a:t>Engeland</a:t>
            </a:r>
            <a:r>
              <a:rPr lang="nl-NL" dirty="0"/>
              <a:t> </a:t>
            </a:r>
            <a:r>
              <a:rPr lang="nl-NL" dirty="0" smtClean="0"/>
              <a:t>(Engelse arbeider moesten al hun eten kopen).</a:t>
            </a:r>
            <a:endParaRPr lang="nl-NL" dirty="0"/>
          </a:p>
          <a:p>
            <a:r>
              <a:rPr lang="nl-NL" dirty="0" smtClean="0"/>
              <a:t>Daarom </a:t>
            </a:r>
            <a:r>
              <a:rPr lang="nl-NL" dirty="0"/>
              <a:t>bleven veel mensen in Nederland boer: er was genoeg werk </a:t>
            </a:r>
            <a:r>
              <a:rPr lang="nl-NL" dirty="0" err="1"/>
              <a:t>én</a:t>
            </a:r>
            <a:r>
              <a:rPr lang="nl-NL" dirty="0"/>
              <a:t> ze hadden een goed inkomen. </a:t>
            </a:r>
          </a:p>
          <a:p>
            <a:r>
              <a:rPr lang="nl-NL" dirty="0"/>
              <a:t>In Nederland kon de groeiende bevolking nog voldoende werk in de landbouw vinden. </a:t>
            </a:r>
          </a:p>
          <a:p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9298378" y="11875"/>
            <a:ext cx="2893621" cy="2006930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9622969" y="264479"/>
            <a:ext cx="22444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verklaren waarom de Industriële Revolutie in Nederland later op gang kwam dan in andere Europese landen.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44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 2: kwaliteitsproducten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Nederland waren veel bedrijfjes </a:t>
            </a:r>
            <a:r>
              <a:rPr lang="nl-NL" b="1" dirty="0">
                <a:solidFill>
                  <a:srgbClr val="00B050"/>
                </a:solidFill>
              </a:rPr>
              <a:t>kleinschalig</a:t>
            </a:r>
            <a:r>
              <a:rPr lang="nl-NL" dirty="0"/>
              <a:t>. </a:t>
            </a:r>
          </a:p>
          <a:p>
            <a:r>
              <a:rPr lang="nl-NL" dirty="0"/>
              <a:t>Een bedrijf maakte </a:t>
            </a:r>
            <a:r>
              <a:rPr lang="nl-NL" dirty="0" err="1"/>
              <a:t>één</a:t>
            </a:r>
            <a:r>
              <a:rPr lang="nl-NL" dirty="0"/>
              <a:t> product, vaak van hoge kwaliteit.</a:t>
            </a:r>
          </a:p>
          <a:p>
            <a:r>
              <a:rPr lang="nl-NL" dirty="0"/>
              <a:t>De duizenden ondernemers die dit soort producten maakten, hadden </a:t>
            </a:r>
            <a:r>
              <a:rPr lang="nl-NL" dirty="0" err="1"/>
              <a:t>één</a:t>
            </a:r>
            <a:r>
              <a:rPr lang="nl-NL" dirty="0"/>
              <a:t> overeenkomst: zij werkten al generaties lang op dezelfde manier. </a:t>
            </a:r>
          </a:p>
          <a:p>
            <a:r>
              <a:rPr lang="nl-NL" dirty="0"/>
              <a:t>Waarom zouden ze dan ineens op een andere manier gaan werken, met </a:t>
            </a:r>
            <a:r>
              <a:rPr lang="nl-NL" b="1" dirty="0">
                <a:solidFill>
                  <a:srgbClr val="00B050"/>
                </a:solidFill>
              </a:rPr>
              <a:t>grootschalige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/>
              <a:t>productie in fabrieken?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9298378" y="11875"/>
            <a:ext cx="2893621" cy="2006930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622969" y="264479"/>
            <a:ext cx="22444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verklaren waarom de Industriële Revolutie in Nederland later op gang kwam dan in andere Europese landen.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83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 3: Nederland handelsland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Nederland was altijd een handelsland geweest.</a:t>
            </a:r>
          </a:p>
          <a:p>
            <a:r>
              <a:rPr lang="nl-NL" dirty="0" smtClean="0"/>
              <a:t>Nederland verdiende veel geld aan de handel in koloniale waren (producten uit kolonies). </a:t>
            </a:r>
          </a:p>
          <a:p>
            <a:r>
              <a:rPr lang="nl-NL" dirty="0" smtClean="0"/>
              <a:t>Waarom zouden ze iets nieuws gaan zoeken als ze hier voldoende geld mee konden verdienen?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622969" y="264479"/>
            <a:ext cx="22444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verklaren waarom de Industriële Revolutie in Nederland later op gang kwam dan in andere Europese landen.</a:t>
            </a:r>
          </a:p>
          <a:p>
            <a:pPr algn="ctr"/>
            <a:endParaRPr lang="nl-NL" dirty="0"/>
          </a:p>
        </p:txBody>
      </p:sp>
      <p:sp>
        <p:nvSpPr>
          <p:cNvPr id="5" name="Wolkvormige toelichting 4"/>
          <p:cNvSpPr/>
          <p:nvPr/>
        </p:nvSpPr>
        <p:spPr>
          <a:xfrm>
            <a:off x="9298378" y="11875"/>
            <a:ext cx="2893621" cy="2006930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9622969" y="289472"/>
            <a:ext cx="22444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verklaren waarom de Industriële Revolutie in Nederland later op gang kwam dan in andere Europese landen.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65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Textielindustrie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Nederland begon de industriële revolutie o.a. in de textiel. </a:t>
            </a:r>
          </a:p>
          <a:p>
            <a:r>
              <a:rPr lang="nl-NL" dirty="0" smtClean="0"/>
              <a:t>De eerste grote fabrieken in Nederland waren textielfabrieken.</a:t>
            </a:r>
          </a:p>
          <a:p>
            <a:r>
              <a:rPr lang="nl-NL" dirty="0"/>
              <a:t>Textiel werd in de negentiende eeuw gemaakt van twee grondstoffen: katoen en wol. </a:t>
            </a:r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meeste katoenindustrie zat in Oost-Nederland, in Twente. </a:t>
            </a:r>
          </a:p>
          <a:p>
            <a:r>
              <a:rPr lang="nl-NL" dirty="0"/>
              <a:t>Hier werkten rond 1900 meer dan 10.000 arbeiders in de textielindustrie.</a:t>
            </a:r>
          </a:p>
          <a:p>
            <a:r>
              <a:rPr lang="nl-NL" dirty="0"/>
              <a:t>Een groot deel van de productie was bestemd voor de export, o.a. naar </a:t>
            </a:r>
            <a:r>
              <a:rPr lang="nl-NL" dirty="0" err="1"/>
              <a:t>Nederlands-Indie</a:t>
            </a:r>
            <a:r>
              <a:rPr lang="nl-NL" dirty="0"/>
              <a:t>̈.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9298378" y="11875"/>
            <a:ext cx="2893621" cy="2006930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622969" y="264479"/>
            <a:ext cx="22444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1600" dirty="0" smtClean="0"/>
          </a:p>
          <a:p>
            <a:pPr lvl="0" algn="ctr"/>
            <a:r>
              <a:rPr lang="nl-NL" sz="1600" dirty="0" smtClean="0"/>
              <a:t>Je </a:t>
            </a:r>
            <a:r>
              <a:rPr lang="nl-NL" sz="1600" dirty="0"/>
              <a:t>kunt uitleggen hoe de </a:t>
            </a:r>
            <a:r>
              <a:rPr lang="nl-NL" sz="1600" b="1" dirty="0">
                <a:solidFill>
                  <a:srgbClr val="00B050"/>
                </a:solidFill>
              </a:rPr>
              <a:t>Industriële Revolutie </a:t>
            </a:r>
            <a:r>
              <a:rPr lang="nl-NL" sz="1600" dirty="0"/>
              <a:t>verliep in Nederland.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39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Textielindustrie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derde van alle wolfabrieken zat in </a:t>
            </a:r>
            <a:r>
              <a:rPr lang="nl-NL" dirty="0" err="1"/>
              <a:t>één</a:t>
            </a:r>
            <a:r>
              <a:rPr lang="nl-NL" dirty="0"/>
              <a:t> stad: Tilburg. </a:t>
            </a:r>
          </a:p>
          <a:p>
            <a:r>
              <a:rPr lang="nl-NL" dirty="0"/>
              <a:t>Al eeuwenlang weefden boeren hier wollen stoffen. </a:t>
            </a:r>
          </a:p>
          <a:p>
            <a:r>
              <a:rPr lang="nl-NL" dirty="0"/>
              <a:t>Deze huisnijverheid bleef in Tilburg lang bestaan. </a:t>
            </a:r>
          </a:p>
          <a:p>
            <a:r>
              <a:rPr lang="nl-NL" dirty="0"/>
              <a:t>De eerste fabriek met een stoommachine werd er in 1827 geopend. </a:t>
            </a:r>
          </a:p>
          <a:p>
            <a:r>
              <a:rPr lang="nl-NL" dirty="0"/>
              <a:t>De meerderheid van de wevers bleef echter nog lang thuis werken, in plaats van in een fabriek.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textielindustrie tilbu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2" y="4772024"/>
            <a:ext cx="72961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6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196" y="730487"/>
            <a:ext cx="8167607" cy="539702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997426" y="361155"/>
            <a:ext cx="6197146" cy="369332"/>
          </a:xfrm>
          <a:prstGeom prst="rect">
            <a:avLst/>
          </a:prstGeom>
          <a:solidFill>
            <a:srgbClr val="DB1E53"/>
          </a:solidFill>
        </p:spPr>
        <p:txBody>
          <a:bodyPr wrap="non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solidFill>
                  <a:schemeClr val="bg1"/>
                </a:solidFill>
              </a:rPr>
              <a:t>Het aantal werknemers in de textielindustrie in 1858 en in 1906</a:t>
            </a:r>
          </a:p>
        </p:txBody>
      </p:sp>
    </p:spTree>
    <p:extLst>
      <p:ext uri="{BB962C8B-B14F-4D97-AF65-F5344CB8AC3E}">
        <p14:creationId xmlns:p14="http://schemas.microsoft.com/office/powerpoint/2010/main" val="26540175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740</Words>
  <Application>Microsoft Office PowerPoint</Application>
  <PresentationFormat>Aangepast</PresentationFormat>
  <Paragraphs>67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2. De Industriële Revolutie in Nederland</vt:lpstr>
      <vt:lpstr>Leerdoelen</vt:lpstr>
      <vt:lpstr>De wereldtentoonstelling van 1851 in Londen</vt:lpstr>
      <vt:lpstr>Reden 1: landbouw in Nederland</vt:lpstr>
      <vt:lpstr>Reden 2: kwaliteitsproducten</vt:lpstr>
      <vt:lpstr>Reden 3: Nederland handelsland</vt:lpstr>
      <vt:lpstr>Textielindustrie</vt:lpstr>
      <vt:lpstr>Textielindustrie</vt:lpstr>
      <vt:lpstr>PowerPoint-presentatie</vt:lpstr>
      <vt:lpstr>Weinig industrie</vt:lpstr>
      <vt:lpstr>PowerPoint-presentatie</vt:lpstr>
      <vt:lpstr>De dienstensector groeit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1. Sporen van jagers en boeren</dc:title>
  <dc:creator>J.Smetsers@heerbeeck.nl</dc:creator>
  <cp:lastModifiedBy>Jenny Smetsers</cp:lastModifiedBy>
  <cp:revision>177</cp:revision>
  <dcterms:created xsi:type="dcterms:W3CDTF">2014-07-25T09:58:46Z</dcterms:created>
  <dcterms:modified xsi:type="dcterms:W3CDTF">2018-07-31T09:25:04Z</dcterms:modified>
</cp:coreProperties>
</file>